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9" r:id="rId2"/>
    <p:sldId id="257" r:id="rId3"/>
    <p:sldId id="264" r:id="rId4"/>
    <p:sldId id="265" r:id="rId5"/>
    <p:sldId id="258" r:id="rId6"/>
    <p:sldId id="266" r:id="rId7"/>
    <p:sldId id="267" r:id="rId8"/>
    <p:sldId id="268" r:id="rId9"/>
    <p:sldId id="270" r:id="rId10"/>
    <p:sldId id="275" r:id="rId11"/>
    <p:sldId id="277" r:id="rId12"/>
    <p:sldId id="272" r:id="rId13"/>
    <p:sldId id="273" r:id="rId14"/>
    <p:sldId id="276" r:id="rId15"/>
    <p:sldId id="27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CC66FF"/>
    <a:srgbClr val="FFFFCC"/>
    <a:srgbClr val="FFFF99"/>
    <a:srgbClr val="EAFC04"/>
    <a:srgbClr val="CCECFF"/>
    <a:srgbClr val="FF6600"/>
    <a:srgbClr val="C2E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573" autoAdjust="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37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CC561-CD91-4E32-8466-E7C8EDC94096}" type="datetimeFigureOut">
              <a:rPr lang="zh-HK" altLang="en-US" smtClean="0"/>
              <a:t>17/11/2022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7BD67-3781-4CAE-9EA8-729D6210DF2B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597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BD67-3781-4CAE-9EA8-729D6210DF2B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31953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7BD67-3781-4CAE-9EA8-729D6210DF2B}" type="slidenum">
              <a:rPr lang="zh-HK" altLang="en-US" smtClean="0"/>
              <a:t>15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845347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33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4" y="274640"/>
            <a:ext cx="365548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1" y="274640"/>
            <a:ext cx="1076748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9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76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6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2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4" y="1600202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0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22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80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47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1DAD3-B063-487B-85CD-F391B29292E7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E2212-937F-41E3-B279-5CDDB32C1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2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661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9" y="4648200"/>
            <a:ext cx="3639415" cy="210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88" y="1"/>
            <a:ext cx="32750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3.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竹林七賢的一醉方休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522" y="-61769"/>
            <a:ext cx="3980848" cy="456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949105" y="1353681"/>
            <a:ext cx="218238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劉伶酒癮極大，每次都要飲一大埕，醉倒方休。有時喝醉了便脫得赤條條地在家裏走來走去，看見的人都譏笑他。他反唇相譏，說：「我把大地作為房屋，把房屋作褲子和衣服，你們怎麼跑到我的褲子中來了？」</a:t>
            </a:r>
            <a:endParaRPr lang="en-US" altLang="zh-CN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057" y="4882847"/>
            <a:ext cx="2066488" cy="1475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4001955" y="5006955"/>
            <a:ext cx="4303845" cy="1639563"/>
            <a:chOff x="4001955" y="5006955"/>
            <a:chExt cx="4303845" cy="1639563"/>
          </a:xfrm>
        </p:grpSpPr>
        <p:pic>
          <p:nvPicPr>
            <p:cNvPr id="205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955" y="5006955"/>
              <a:ext cx="4303845" cy="1639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49795" y="5249451"/>
              <a:ext cx="35814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作為名士，不是醉倒便算，而是大醉之後，還能說一些有境界的話語，才算高手。你認為上述三位醉翁，誰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的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境界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最高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行楷碑體" panose="02010609010101010101" pitchFamily="49" charset="-120"/>
                </a:rPr>
                <a:t>？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916138" y="6280696"/>
            <a:ext cx="37886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劉義慶著、蔣立甫譯、武忠平繪畫，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水墨畫白話文世說新語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，合肥：黃山書社，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2000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217, 234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 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239-240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750065" y="4465933"/>
            <a:ext cx="210826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參考：阮籍看破生死、超越親情，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不說話，所以境界最高。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892233" y="4469199"/>
            <a:ext cx="210826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參考：阮咸與動物為伴，高興表達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與豬同飲，所以境界最高。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8885504" y="4482737"/>
            <a:ext cx="1980029" cy="40011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參考：劉伶能道出與天地合一，</a:t>
            </a:r>
            <a:endParaRPr lang="en-US" altLang="zh-TW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所以境界最高。</a:t>
            </a:r>
            <a:endParaRPr lang="zh-HK" altLang="en-US" sz="1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57" y="457200"/>
            <a:ext cx="3366241" cy="395921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14400" y="1981200"/>
            <a:ext cx="236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阮籍母親去世，他喝得酩酊大醉，披頭散髮，岔開兩腿坐在靈堂前邊，不哭也不說話。母親安葬的那天，更蒸了一條肥豬腿，喝了兩大杯酒，才與母親靈柩告別。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689" y="467586"/>
            <a:ext cx="3339359" cy="394882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54259" y="1792378"/>
            <a:ext cx="21637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阮咸是阮籍的侄兒。阮家村上下都好酒量，一次阮咸與族人同飲，當一個個醉得東倒西歪的時候，一群豬走了過來，</a:t>
            </a:r>
            <a:r>
              <a:rPr lang="zh-TW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在族人之間</a:t>
            </a:r>
            <a:r>
              <a:rPr lang="zh-CN" altLang="en-US" sz="16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行楷碑體" panose="02010609010101010101" pitchFamily="49" charset="-120"/>
              </a:rPr>
              <a:t>毫不客氣地大嚼大咽起來。阮咸毫不介意，說高興與豬同飲。</a:t>
            </a:r>
            <a:endParaRPr lang="en-US" sz="16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行楷碑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89212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2" grpId="0" animBg="1"/>
      <p:bldP spid="15" grpId="0" animBg="1"/>
      <p:bldP spid="16" grpId="0" animBg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248050"/>
            <a:ext cx="19796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4.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服用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五石散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25" y="4468453"/>
            <a:ext cx="3650974" cy="2112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00359"/>
            <a:ext cx="11493872" cy="1077218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五石散，顧名思義，是由五種礦石提煉而成的一種藥物。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服後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會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全身發熱，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因此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用作驅寒，但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會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有神志不清的副作用。魏晉時候，不少名士（如何晏）都有服食五石散的習慣，五石散就是這個時代的毒品。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有人懷疑竹林七賢有吸食五石散的習慣，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因為發熱，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所以常常袒胸露臂；至於劉伶脫光衣服在家裏走來走去，應是吸食了五石散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要散熱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的緣故。不過這是沒有證據的猜測，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世說新語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講述他們的怪行，重點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也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只是說喝酒。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1066800" y="2229886"/>
            <a:ext cx="3854036" cy="2301459"/>
            <a:chOff x="1066800" y="2229886"/>
            <a:chExt cx="3854036" cy="230145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229886"/>
              <a:ext cx="3854036" cy="23014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765386" y="2734063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你們沒證據說我吸毒，不要冤枉我！</a:t>
              </a:r>
              <a:endParaRPr 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24" y="1777577"/>
            <a:ext cx="5650819" cy="482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8892580" y="2422060"/>
            <a:ext cx="1371600" cy="1143000"/>
          </a:xfrm>
          <a:prstGeom prst="wedgeEllipseCallout">
            <a:avLst>
              <a:gd name="adj1" fmla="val 46413"/>
              <a:gd name="adj2" fmla="val 127196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我們向毒品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說「不」！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629400" y="2333387"/>
            <a:ext cx="1247871" cy="876300"/>
          </a:xfrm>
          <a:prstGeom prst="wedgeRoundRectCallout">
            <a:avLst>
              <a:gd name="adj1" fmla="val 16732"/>
              <a:gd name="adj2" fmla="val 81003"/>
              <a:gd name="adj3" fmla="val 16667"/>
            </a:avLst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對！對！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algn="ctr"/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同意！</a:t>
            </a:r>
            <a:endParaRPr lang="en-US" altLang="zh-CN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16400" y="6469044"/>
            <a:ext cx="36158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水墨畫白話文世說新語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，頁</a:t>
            </a:r>
            <a:r>
              <a:rPr lang="en-US" altLang="zh-CN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233</a:t>
            </a:r>
            <a:r>
              <a:rPr lang="zh-CN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插圖。</a:t>
            </a:r>
            <a:endParaRPr 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580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/>
          <p:cNvGrpSpPr/>
          <p:nvPr/>
        </p:nvGrpSpPr>
        <p:grpSpPr>
          <a:xfrm>
            <a:off x="10032986" y="2147199"/>
            <a:ext cx="1983592" cy="4124195"/>
            <a:chOff x="10032986" y="2147199"/>
            <a:chExt cx="1983592" cy="4124195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2986" y="2147199"/>
              <a:ext cx="1983592" cy="412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文字方塊 4"/>
            <p:cNvSpPr txBox="1"/>
            <p:nvPr/>
          </p:nvSpPr>
          <p:spPr>
            <a:xfrm>
              <a:off x="10529701" y="2827466"/>
              <a:ext cx="12573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直呼父、母親的名字。</a:t>
              </a:r>
              <a:endParaRPr lang="zh-HK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7987154" y="2147198"/>
            <a:ext cx="1983592" cy="4124195"/>
            <a:chOff x="7987154" y="2147198"/>
            <a:chExt cx="1983592" cy="412419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154" y="2147198"/>
              <a:ext cx="1983592" cy="4124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矩形 5"/>
            <p:cNvSpPr/>
            <p:nvPr/>
          </p:nvSpPr>
          <p:spPr>
            <a:xfrm>
              <a:off x="8369493" y="2697692"/>
              <a:ext cx="128115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畢業後路上見到老師，假裝不認識。</a:t>
              </a:r>
              <a:endParaRPr lang="zh-HK" altLang="en-US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276273"/>
            <a:ext cx="22844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5.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蔑視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傳統禮教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719030"/>
            <a:ext cx="5694059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「禮教」是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社會用以維持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人與人應有關係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的行為準則或儀式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下列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哪些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事情在現今社會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屬於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不合禮的？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請在方格加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☑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53790" y="2242267"/>
            <a:ext cx="1903412" cy="3957489"/>
            <a:chOff x="153790" y="2242267"/>
            <a:chExt cx="1903412" cy="3957489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90" y="2242267"/>
              <a:ext cx="1903412" cy="3957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86250" y="2697692"/>
              <a:ext cx="17526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一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個人去遠足。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3958278" y="2242267"/>
            <a:ext cx="1921295" cy="3994671"/>
            <a:chOff x="3958278" y="2242267"/>
            <a:chExt cx="1921295" cy="3994671"/>
          </a:xfrm>
        </p:grpSpPr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8278" y="2242267"/>
              <a:ext cx="1921295" cy="39946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4224825" y="2704833"/>
              <a:ext cx="14089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跟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外籍人</a:t>
              </a:r>
              <a:r>
                <a:rPr lang="zh-TW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士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結婚</a:t>
              </a:r>
              <a:r>
                <a:rPr lang="zh-TW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。</a:t>
              </a:r>
              <a:r>
                <a:rPr lang="en-US" dirty="0">
                  <a:solidFill>
                    <a:srgbClr val="FF000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 </a:t>
              </a:r>
            </a:p>
          </p:txBody>
        </p:sp>
      </p:grpSp>
      <p:grpSp>
        <p:nvGrpSpPr>
          <p:cNvPr id="4" name="群組 3"/>
          <p:cNvGrpSpPr/>
          <p:nvPr/>
        </p:nvGrpSpPr>
        <p:grpSpPr>
          <a:xfrm>
            <a:off x="7850992" y="-238849"/>
            <a:ext cx="4191000" cy="2979866"/>
            <a:chOff x="7850992" y="-238849"/>
            <a:chExt cx="4191000" cy="2979866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0992" y="-238849"/>
              <a:ext cx="4191000" cy="2979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8703480" y="1457080"/>
              <a:ext cx="2667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你也舉兩個例子吧！</a:t>
              </a:r>
              <a:endParaRPr 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2038851" y="2209801"/>
            <a:ext cx="1919027" cy="3989955"/>
            <a:chOff x="2038851" y="2209801"/>
            <a:chExt cx="1919027" cy="398995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8851" y="2209801"/>
              <a:ext cx="1919027" cy="3989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2274463" y="2658189"/>
              <a:ext cx="15765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朋友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結婚請飲，不做賀禮。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5879573" y="2173155"/>
            <a:ext cx="2013965" cy="4187345"/>
            <a:chOff x="5879573" y="2173155"/>
            <a:chExt cx="2013965" cy="4187345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573" y="2173155"/>
              <a:ext cx="2013965" cy="4187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5978477" y="2658189"/>
              <a:ext cx="18161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□</a:t>
              </a:r>
              <a:endParaRPr lang="en-US" altLang="zh-CN" sz="2800" dirty="0" smtClean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  <a:p>
              <a:pPr algn="ctr"/>
              <a:r>
                <a:rPr lang="zh-CN" altLang="en-US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新年</a:t>
              </a:r>
              <a:r>
                <a:rPr lang="zh-CN" altLang="en-US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收到長輩利是，沒說多謝。</a:t>
              </a:r>
              <a:endParaRPr lang="en-US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29" name="Rectangle 9"/>
          <p:cNvSpPr/>
          <p:nvPr/>
        </p:nvSpPr>
        <p:spPr>
          <a:xfrm>
            <a:off x="2776691" y="2743200"/>
            <a:ext cx="369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✔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Rectangle 22"/>
          <p:cNvSpPr/>
          <p:nvPr/>
        </p:nvSpPr>
        <p:spPr>
          <a:xfrm>
            <a:off x="6697966" y="2741017"/>
            <a:ext cx="4540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✔</a:t>
            </a:r>
          </a:p>
        </p:txBody>
      </p:sp>
    </p:spTree>
    <p:extLst>
      <p:ext uri="{BB962C8B-B14F-4D97-AF65-F5344CB8AC3E}">
        <p14:creationId xmlns:p14="http://schemas.microsoft.com/office/powerpoint/2010/main" val="19689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839" y="520872"/>
            <a:ext cx="5569093" cy="4679333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1040" y="520872"/>
            <a:ext cx="4782312" cy="2308324"/>
          </a:xfrm>
          <a:prstGeom prst="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阮咸年少時常去探望姑母，不多久便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與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姑母家中的一名鮮卑婢女私通。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儒家禮教：父母去世，兒子須清心寡慾三年，稱為「守孝」。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在阮咸守孝期間，姑母發現婢女懷了阮咸的骨肉，便搬家遠去。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阮咸知道後，心急如焚，馬上借了一匹驢子，穿著孝服，就去追姑母。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追到後，就同那個婢女同騎一匹驢子回家。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5" name="群組 4"/>
          <p:cNvGrpSpPr/>
          <p:nvPr/>
        </p:nvGrpSpPr>
        <p:grpSpPr>
          <a:xfrm>
            <a:off x="9377767" y="4230121"/>
            <a:ext cx="1985811" cy="2432609"/>
            <a:chOff x="9377767" y="4230121"/>
            <a:chExt cx="1985811" cy="2432609"/>
          </a:xfrm>
        </p:grpSpPr>
        <p:pic>
          <p:nvPicPr>
            <p:cNvPr id="4098" name="Picture 2" descr="G:\EDB Design House\指示\415c8dbea1f1f9a3567e57f5ae190fcc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7767" y="4230121"/>
              <a:ext cx="1963399" cy="2432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9610978" y="4738540"/>
              <a:ext cx="1752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很浪漫啊！</a:t>
              </a:r>
              <a:endParaRPr lang="en-US" sz="24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" y="2757199"/>
            <a:ext cx="1905473" cy="357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9059" y="5156364"/>
            <a:ext cx="430887" cy="11077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衛道之士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1203679" y="2930401"/>
            <a:ext cx="4389445" cy="3815826"/>
            <a:chOff x="1203679" y="2930401"/>
            <a:chExt cx="4389445" cy="3815826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679" y="2930401"/>
              <a:ext cx="4389445" cy="3815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289503" y="3511662"/>
              <a:ext cx="2667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阮咸的行為，有幾點是魏晉的衛道之士不能接受的，你能指出兩點來嗎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</a:rPr>
                <a:t>？</a:t>
              </a:r>
              <a:endPara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530839" y="5200205"/>
            <a:ext cx="254749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水墨畫白話文世說新語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，頁</a:t>
            </a:r>
            <a:r>
              <a:rPr lang="en-US" altLang="zh-CN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242</a:t>
            </a:r>
            <a:r>
              <a:rPr lang="zh-CN" altLang="en-US" sz="1000" dirty="0">
                <a:solidFill>
                  <a:prstClr val="black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插圖。</a:t>
            </a:r>
            <a:endParaRPr lang="en-US" sz="1000" dirty="0">
              <a:solidFill>
                <a:prstClr val="black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294758" y="4415374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參考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 :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1.</a:t>
            </a:r>
            <a:r>
              <a:rPr lang="en-US" altLang="zh-HK" sz="1600" dirty="0">
                <a:latin typeface="新細明體" panose="02020500000000000000" pitchFamily="18" charset="-120"/>
              </a:rPr>
              <a:t>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守孝期間，與女子有染。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2.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男女授受不親，竟與女子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共騎一驢。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HK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3.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與身份低下的女子（婢女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、</a:t>
            </a:r>
            <a:endParaRPr lang="en-US" altLang="zh-CN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   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胡女），共騎一驢。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endParaRPr lang="zh-HK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6836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92509"/>
            <a:ext cx="258921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6.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竹林七賢朋友會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3722751"/>
            <a:ext cx="4799012" cy="313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群組 11"/>
          <p:cNvGrpSpPr/>
          <p:nvPr/>
        </p:nvGrpSpPr>
        <p:grpSpPr>
          <a:xfrm>
            <a:off x="724471" y="1094842"/>
            <a:ext cx="3617499" cy="2902782"/>
            <a:chOff x="724471" y="1094842"/>
            <a:chExt cx="3617499" cy="2902782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471" y="1094842"/>
              <a:ext cx="3617499" cy="29027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434458" y="1693142"/>
              <a:ext cx="259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歡迎參加竹林七賢朋友會，參加者須具備與竹林七賢同樣的品質，請幫我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刪去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誰的字體" panose="02010609010101010101" pitchFamily="49" charset="-120"/>
                </a:rPr>
                <a:t>不及格的參加者。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2514" y="4648200"/>
            <a:ext cx="430887" cy="83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會長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211" y="563316"/>
            <a:ext cx="2103981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872" y="563316"/>
            <a:ext cx="2247106" cy="2059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3836" y="3400051"/>
            <a:ext cx="3313082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934200" y="304800"/>
            <a:ext cx="2266950" cy="215969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54048" y="1985980"/>
            <a:ext cx="20780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家境富裕，不用打工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09901" y="304800"/>
            <a:ext cx="2590800" cy="29718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740207" y="2831941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愛喝酒，酒量大。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476890" y="3381503"/>
            <a:ext cx="2438400" cy="225729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229851" y="5212735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飽讀詩書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049" y="310532"/>
            <a:ext cx="2057400" cy="246888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68049" y="338910"/>
            <a:ext cx="1028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家境貧窮，憂柴憂米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99" y="3195584"/>
            <a:ext cx="2713675" cy="3345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72858" y="2924952"/>
            <a:ext cx="2528292" cy="362824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133470" y="2977652"/>
            <a:ext cx="206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衣服光鮮的朝廷大官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73747" y="808606"/>
            <a:ext cx="582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☒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695270" y="2880665"/>
            <a:ext cx="582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☒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3469049" y="3396602"/>
            <a:ext cx="3057247" cy="1077218"/>
          </a:xfrm>
          <a:prstGeom prst="rect">
            <a:avLst/>
          </a:prstGeom>
          <a:solidFill>
            <a:srgbClr val="CCECFF"/>
          </a:solidFill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想一想：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在當時的政治環境下，作為士族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需要具備什麼條件才可逃避各種</a:t>
            </a:r>
            <a:endParaRPr lang="en-US" altLang="zh-TW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壓迫？你想成為士族還是平民？</a:t>
            </a:r>
            <a:endParaRPr lang="zh-HK" alt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22674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25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2971800" y="1676400"/>
            <a:ext cx="6172200" cy="3416320"/>
          </a:xfrm>
          <a:prstGeom prst="rect">
            <a:avLst/>
          </a:prstGeom>
          <a:solidFill>
            <a:srgbClr val="FFFFCC"/>
          </a:solidFill>
          <a:effectLst>
            <a:glow rad="660400">
              <a:srgbClr val="9900CC">
                <a:alpha val="47000"/>
              </a:srgbClr>
            </a:glo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根據竹林七賢的事蹟，你認為魏晉期間士族的理想生活是怎樣的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請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在下列各項選出你認為正確的答案。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>
              <a:lnSpc>
                <a:spcPct val="150000"/>
              </a:lnSpc>
            </a:pP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3810000" y="2538175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權</a:t>
            </a:r>
            <a:r>
              <a:rPr lang="zh-TW" altLang="en-US" sz="1600" b="1" dirty="0">
                <a:latin typeface="新細明體" panose="02020500000000000000" pitchFamily="18" charset="-120"/>
              </a:rPr>
              <a:t>傾朝野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r>
              <a:rPr lang="en-US" altLang="zh-TW" sz="1600" b="1" dirty="0">
                <a:latin typeface="新細明體" panose="02020500000000000000" pitchFamily="18" charset="-120"/>
                <a:sym typeface="Wingdings" panose="05000000000000000000" pitchFamily="2" charset="2"/>
              </a:rPr>
              <a:t>	</a:t>
            </a:r>
            <a:endParaRPr lang="en-US" altLang="zh-TW" sz="1600" b="1" dirty="0"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家財</a:t>
            </a:r>
            <a:r>
              <a:rPr lang="zh-TW" altLang="en-US" sz="1600" b="1" dirty="0">
                <a:latin typeface="新細明體" panose="02020500000000000000" pitchFamily="18" charset="-120"/>
              </a:rPr>
              <a:t>萬貫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濟世救民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逍遙</a:t>
            </a:r>
            <a:r>
              <a:rPr lang="zh-TW" altLang="en-US" sz="1600" b="1" dirty="0">
                <a:latin typeface="新細明體" panose="02020500000000000000" pitchFamily="18" charset="-120"/>
              </a:rPr>
              <a:t>快活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TW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襄助</a:t>
            </a:r>
            <a:r>
              <a:rPr lang="zh-TW" altLang="en-US" sz="1600" b="1" dirty="0">
                <a:latin typeface="新細明體" panose="02020500000000000000" pitchFamily="18" charset="-120"/>
              </a:rPr>
              <a:t>君主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</a:p>
          <a:p>
            <a:pPr defTabSz="712788">
              <a:lnSpc>
                <a:spcPct val="150000"/>
              </a:lnSpc>
            </a:pPr>
            <a:r>
              <a:rPr lang="zh-TW" altLang="en-US" sz="1600" b="1" dirty="0" smtClean="0">
                <a:latin typeface="新細明體" panose="02020500000000000000" pitchFamily="18" charset="-120"/>
              </a:rPr>
              <a:t>遠離</a:t>
            </a:r>
            <a:r>
              <a:rPr lang="zh-TW" altLang="en-US" sz="1600" b="1" dirty="0">
                <a:latin typeface="新細明體" panose="02020500000000000000" pitchFamily="18" charset="-120"/>
              </a:rPr>
              <a:t>權力</a:t>
            </a:r>
            <a:r>
              <a:rPr lang="en-US" altLang="zh-TW" sz="1600" b="1" dirty="0">
                <a:latin typeface="新細明體" panose="02020500000000000000" pitchFamily="18" charset="-120"/>
              </a:rPr>
              <a:t>	</a:t>
            </a:r>
            <a:endParaRPr lang="en-US" altLang="zh-HK" sz="1600" b="1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335272" y="2604712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335272" y="2972025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3335272" y="3339338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3335272" y="3706651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335272" y="4073964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335272" y="4443296"/>
            <a:ext cx="364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latin typeface="新細明體" panose="02020500000000000000" pitchFamily="18" charset="-120"/>
                <a:sym typeface="Wingdings 2" panose="05020102010507070707" pitchFamily="18" charset="2"/>
              </a:rPr>
              <a:t></a:t>
            </a:r>
            <a:endParaRPr lang="zh-HK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342896" y="2977918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3342896" y="3704870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3342896" y="4435384"/>
            <a:ext cx="356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rgbClr val="FF0000"/>
                </a:solidFill>
                <a:latin typeface="新細明體" panose="02020500000000000000" pitchFamily="18" charset="-120"/>
                <a:sym typeface="Wingdings 2" panose="05020102010507070707" pitchFamily="18" charset="2"/>
              </a:rPr>
              <a:t></a:t>
            </a: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38621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  <p:bldP spid="11" grpId="0"/>
      <p:bldP spid="6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1590" y="13447"/>
            <a:ext cx="8304210" cy="443753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主題：魏晉士族的理想生活</a:t>
            </a:r>
            <a:r>
              <a:rPr lang="en-US" altLang="zh-CN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-</a:t>
            </a: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竹林七賢</a:t>
            </a:r>
            <a:endParaRPr lang="en-US" sz="2400" b="1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90" y="2367089"/>
            <a:ext cx="836610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zh-CN" altLang="en-US" sz="2400" b="1" kern="0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總論</a:t>
            </a:r>
            <a:endParaRPr lang="zh-HK" altLang="en-US" sz="2400" b="1" kern="0" dirty="0">
              <a:solidFill>
                <a:srgbClr val="00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2362200"/>
            <a:ext cx="7467600" cy="1323439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士族的出路，是在朝廷當官。但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魏晉時代，君主失權，朝臣分黨分派，稍一不慎，便有殺身之禍。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透過竹林七賢，了解他們所面對的政治困局，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以及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他們如何試圖利用荒誕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行為來避開政治的紛爭。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2" y="4034931"/>
            <a:ext cx="7467598" cy="12003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本課題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將可以學到：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魏晉時代的政治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環境</a:t>
            </a:r>
            <a:endParaRPr lang="en-US" altLang="zh-TW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竹林七賢</a:t>
            </a:r>
            <a:r>
              <a:rPr lang="zh-TW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的政治抉擇與生活態度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dirty="0">
                <a:latin typeface="新細明體" panose="02020500000000000000" pitchFamily="18" charset="-120"/>
                <a:ea typeface="新細明體" panose="02020500000000000000" pitchFamily="18" charset="-120"/>
              </a:rPr>
              <a:t>士族的避世生活</a:t>
            </a:r>
            <a:endParaRPr lang="en-US" altLang="zh-CN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457200"/>
            <a:ext cx="7467600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誰的字體" panose="02010609010101010101" pitchFamily="49" charset="-120"/>
              </a:rPr>
              <a:t>相關課題：士族的生活面貌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4558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22412"/>
            <a:ext cx="8686799" cy="3279637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3640541"/>
            <a:ext cx="8686799" cy="3199531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" y="2047188"/>
            <a:ext cx="3505202" cy="2554545"/>
          </a:xfrm>
          <a:prstGeom prst="rect">
            <a:avLst/>
          </a:prstGeom>
          <a:solidFill>
            <a:srgbClr val="CCECFF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1960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年，考古學家在江蘇省南京的一個南朝的墓葬內，發現兩塊大型磚畫，學者稱之為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竹林七賢與榮啟期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磚印模畫。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全套磚印模畫長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244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厘米，寬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88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厘米，由超過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300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塊墓磚組成，分為兩塊用於裝飾墓道兩側。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現藏南京博物院。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Rectangle 3"/>
          <p:cNvSpPr/>
          <p:nvPr/>
        </p:nvSpPr>
        <p:spPr>
          <a:xfrm>
            <a:off x="1588" y="1585523"/>
            <a:ext cx="3503613" cy="46166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1.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《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竹林七賢與榮啟期</a:t>
            </a:r>
            <a:r>
              <a:rPr lang="en-US" altLang="zh-CN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》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747305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81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561" y="-432058"/>
            <a:ext cx="4012559" cy="557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9570" y="357674"/>
            <a:ext cx="285840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榮啟期其實並非魏晉時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期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的人物。據古書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列子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記載，他與孔子同時代，博學而長壽。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有一天，孔子遊泰山，遇到這位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90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多歲的老人家，雖然衣衫襤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褸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，卻邊彈琴邊唱歌，非常快樂！孔子問他為什麼不去當官，他說，我已經很快樂了，知足者常樂。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藝術家超越時空地把榮啟期與竹林七賢放在一起，相信是有意利用他作為魏晉七位名士人生的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寫照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7" y="123975"/>
            <a:ext cx="8785948" cy="31826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96" y="3306575"/>
            <a:ext cx="8761414" cy="314736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582400" y="304800"/>
            <a:ext cx="459383" cy="830997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拓片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" y="4572000"/>
            <a:ext cx="3027084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1371601"/>
            <a:ext cx="1981200" cy="1934975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01836"/>
            <a:ext cx="1170568" cy="927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7723" y="4227901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榮啟期是誰？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609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" y="1913352"/>
            <a:ext cx="5307496" cy="190661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" y="-11526"/>
            <a:ext cx="5313856" cy="1924878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" y="2478991"/>
            <a:ext cx="4681749" cy="430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>
          <a:xfrm>
            <a:off x="4572766" y="3575539"/>
            <a:ext cx="1721039" cy="1143000"/>
          </a:xfrm>
          <a:prstGeom prst="wedgeRectCallout">
            <a:avLst>
              <a:gd name="adj1" fmla="val -84032"/>
              <a:gd name="adj2" fmla="val -19587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「竹林七賢」磚畫，為什麼沒有竹？</a:t>
            </a:r>
          </a:p>
        </p:txBody>
      </p:sp>
      <p:sp>
        <p:nvSpPr>
          <p:cNvPr id="9" name="Rectangular Callout 8"/>
          <p:cNvSpPr/>
          <p:nvPr/>
        </p:nvSpPr>
        <p:spPr>
          <a:xfrm>
            <a:off x="5401587" y="533400"/>
            <a:ext cx="3491022" cy="1676400"/>
          </a:xfrm>
          <a:prstGeom prst="wedgeRectCallout">
            <a:avLst>
              <a:gd name="adj1" fmla="val -138585"/>
              <a:gd name="adj2" fmla="val 1188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「竹林七賢」的名稱，是來自南朝中宋朝文學家劉義慶的筆記小說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世說新語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。書中有一則故事叫＜竹林七賢＞，說魏晉年間有七個名士常在竹林飲酒聊天。以後的人便以此稱呼他們而已。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9940"/>
            <a:ext cx="3394681" cy="678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809" y="2286000"/>
            <a:ext cx="2548942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29400" y="26670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特廣告體" panose="02010609010101010101" pitchFamily="49" charset="-120"/>
              </a:rPr>
              <a:t>但自此之後，竹便成為代表名士的植物了！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  <a:cs typeface="文鼎中特廣告體" panose="02010609010101010101" pitchFamily="49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9" y="2562805"/>
            <a:ext cx="2007057" cy="414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" y="45530"/>
            <a:ext cx="8761414" cy="318260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2" y="3289304"/>
            <a:ext cx="8761414" cy="3147360"/>
          </a:xfrm>
          <a:prstGeom prst="rect">
            <a:avLst/>
          </a:prstGeom>
          <a:noFill/>
          <a:ln w="38100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群組 15"/>
          <p:cNvGrpSpPr/>
          <p:nvPr/>
        </p:nvGrpSpPr>
        <p:grpSpPr>
          <a:xfrm>
            <a:off x="3677633" y="190165"/>
            <a:ext cx="1315555" cy="1315555"/>
            <a:chOff x="3677633" y="190165"/>
            <a:chExt cx="1315555" cy="1315555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7633" y="190165"/>
              <a:ext cx="1315555" cy="1315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4002588" y="472904"/>
              <a:ext cx="990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我剛好較王戎年長。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123574" y="797209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阮咸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8379" y="824000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向秀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5179" y="4440319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嵇康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53459" y="4388975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80012" y="3772796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山濤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2563" y="4343401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王戎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87975" y="554642"/>
            <a:ext cx="430887" cy="667523"/>
          </a:xfrm>
          <a:prstGeom prst="rect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劉伶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5485573" y="3377953"/>
            <a:ext cx="1419261" cy="1344783"/>
            <a:chOff x="5485573" y="3377953"/>
            <a:chExt cx="1419261" cy="1344783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5573" y="3377953"/>
              <a:ext cx="1419261" cy="13447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791200" y="3511735"/>
              <a:ext cx="10415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205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年生，竹林七賢中年紀最大。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6879508" y="3283277"/>
            <a:ext cx="1283421" cy="1283421"/>
            <a:chOff x="6879508" y="3283277"/>
            <a:chExt cx="1283421" cy="1283421"/>
          </a:xfrm>
        </p:grpSpPr>
        <p:pic>
          <p:nvPicPr>
            <p:cNvPr id="10244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9508" y="3283277"/>
              <a:ext cx="1283421" cy="1283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991074" y="3512404"/>
              <a:ext cx="10497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234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年生，年紀最輕。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295400" y="3147664"/>
            <a:ext cx="1424336" cy="1424336"/>
            <a:chOff x="1295400" y="3147664"/>
            <a:chExt cx="1424336" cy="1424336"/>
          </a:xfrm>
        </p:grpSpPr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3147664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504092" y="3390515"/>
              <a:ext cx="1039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我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223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年生，與阮籍齊名。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2554656" y="3805261"/>
            <a:ext cx="1300139" cy="1300139"/>
            <a:chOff x="2554656" y="3805261"/>
            <a:chExt cx="1300139" cy="1300139"/>
          </a:xfrm>
        </p:grpSpPr>
        <p:pic>
          <p:nvPicPr>
            <p:cNvPr id="10246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4656" y="3805261"/>
              <a:ext cx="1300139" cy="1300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657402" y="4156612"/>
              <a:ext cx="10202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210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年生，年紀不輕。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9" y="79654"/>
            <a:ext cx="1407593" cy="1324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13431" y="290930"/>
            <a:ext cx="1183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我是春秋時代人。不跟你們玩了！</a:t>
            </a:r>
            <a:endParaRPr lang="en-US" sz="10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791200" y="-9618"/>
            <a:ext cx="1424336" cy="1424336"/>
            <a:chOff x="5791200" y="-9618"/>
            <a:chExt cx="1424336" cy="1424336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-9618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6003607" y="227930"/>
              <a:ext cx="1015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忘記了生日，大約</a:t>
              </a:r>
              <a:r>
                <a:rPr lang="en-US" altLang="zh-CN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221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7862612" y="21176"/>
            <a:ext cx="1424336" cy="1424336"/>
            <a:chOff x="7862612" y="21176"/>
            <a:chExt cx="1424336" cy="1424336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2612" y="21176"/>
              <a:ext cx="1424336" cy="1424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8081677" y="276724"/>
              <a:ext cx="10696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忘記了生日，大約</a:t>
              </a:r>
              <a:r>
                <a:rPr lang="en-US" altLang="zh-TW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227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年生。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134385"/>
              </p:ext>
            </p:extLst>
          </p:nvPr>
        </p:nvGraphicFramePr>
        <p:xfrm>
          <a:off x="9318273" y="306997"/>
          <a:ext cx="2817720" cy="29994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177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1151">
                <a:tc>
                  <a:txBody>
                    <a:bodyPr/>
                    <a:lstStyle/>
                    <a:p>
                      <a:r>
                        <a:rPr lang="zh-CN" altLang="en-US" sz="1600" dirty="0" smtClean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請</a:t>
                      </a:r>
                      <a:r>
                        <a:rPr lang="zh-TW" altLang="en-US" sz="1600" strike="noStrike" dirty="0" smtClean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按</a:t>
                      </a:r>
                      <a:r>
                        <a:rPr lang="zh-CN" altLang="en-US" sz="1600" dirty="0" smtClean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竹林七賢</a:t>
                      </a:r>
                      <a:r>
                        <a:rPr lang="zh-TW" altLang="en-US" sz="1600" dirty="0" smtClean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的</a:t>
                      </a:r>
                      <a:r>
                        <a:rPr lang="zh-CN" altLang="en-US" sz="1600" dirty="0" smtClean="0">
                          <a:solidFill>
                            <a:schemeClr val="bg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年齡從老至幼排列</a:t>
                      </a:r>
                      <a:endParaRPr lang="en-US" sz="1600" strike="sngStrike" dirty="0">
                        <a:solidFill>
                          <a:schemeClr val="bg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5763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    </a:t>
                      </a:r>
                      <a:endParaRPr lang="en-US" sz="1600" dirty="0">
                        <a:solidFill>
                          <a:srgbClr val="FF0000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9328665" y="3600033"/>
            <a:ext cx="2807328" cy="2800767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根據竹林七賢的生卒年，他們大概主要活動在哪個年代？這個年代在政治上有什麼特點？</a:t>
            </a:r>
            <a:endParaRPr lang="en-US" altLang="zh-TW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 smtClean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9722197" y="880646"/>
            <a:ext cx="1444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山濤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(205-283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9720727" y="1219200"/>
            <a:ext cx="22786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阮籍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(210-263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0" name="文字方塊 10239"/>
          <p:cNvSpPr txBox="1"/>
          <p:nvPr/>
        </p:nvSpPr>
        <p:spPr>
          <a:xfrm>
            <a:off x="9720727" y="1558462"/>
            <a:ext cx="2420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劉伶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音零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(221-300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1" name="文字方塊 10240"/>
          <p:cNvSpPr txBox="1"/>
          <p:nvPr/>
        </p:nvSpPr>
        <p:spPr>
          <a:xfrm>
            <a:off x="9720727" y="1921014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嵇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音溪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康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(223-263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7" name="文字方塊 10246"/>
          <p:cNvSpPr txBox="1"/>
          <p:nvPr/>
        </p:nvSpPr>
        <p:spPr>
          <a:xfrm>
            <a:off x="9720727" y="2259568"/>
            <a:ext cx="3054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向秀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約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227-272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49" name="文字方塊 10248"/>
          <p:cNvSpPr txBox="1"/>
          <p:nvPr/>
        </p:nvSpPr>
        <p:spPr>
          <a:xfrm>
            <a:off x="9720727" y="2598122"/>
            <a:ext cx="31519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阮咸 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剛較王戎年長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50" name="文字方塊 10249"/>
          <p:cNvSpPr txBox="1"/>
          <p:nvPr/>
        </p:nvSpPr>
        <p:spPr>
          <a:xfrm>
            <a:off x="9720727" y="2955319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王戎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（</a:t>
            </a:r>
            <a:r>
              <a:rPr lang="zh-TW" altLang="en-US" sz="1600" dirty="0">
                <a:solidFill>
                  <a:srgbClr val="FF0000"/>
                </a:solidFill>
                <a:latin typeface="+mj-ea"/>
              </a:rPr>
              <a:t>音容</a:t>
            </a:r>
            <a:r>
              <a:rPr lang="zh-TW" altLang="zh-HK" sz="1600" dirty="0">
                <a:solidFill>
                  <a:srgbClr val="FF0000"/>
                </a:solidFill>
                <a:latin typeface="+mj-ea"/>
              </a:rPr>
              <a:t>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(234-305</a:t>
            </a:r>
            <a:r>
              <a:rPr lang="en-US" altLang="zh-TW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)</a:t>
            </a:r>
            <a:endParaRPr lang="en-US" altLang="zh-HK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  <p:sp>
        <p:nvSpPr>
          <p:cNvPr id="10251" name="文字方塊 10250"/>
          <p:cNvSpPr txBox="1"/>
          <p:nvPr/>
        </p:nvSpPr>
        <p:spPr>
          <a:xfrm>
            <a:off x="9352101" y="4741387"/>
            <a:ext cx="27838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答案參考：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竹林七賢大抵生活於三國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(220-280)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至西晉</a:t>
            </a:r>
            <a:r>
              <a:rPr lang="en-US" altLang="zh-TW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(266-316)</a:t>
            </a:r>
            <a:r>
              <a:rPr lang="zh-TW" altLang="en-US" sz="1600" dirty="0">
                <a:solidFill>
                  <a:srgbClr val="FF0000"/>
                </a:solidFill>
                <a:latin typeface="新細明體" panose="02020500000000000000" pitchFamily="18" charset="-120"/>
              </a:rPr>
              <a:t>的年代。這段時期政治混亂，魏國內部有曹氏與司馬氏的激烈鬥爭，西晉立國後內部亦非常混亂</a:t>
            </a:r>
            <a:r>
              <a:rPr lang="zh-TW" altLang="en-US" sz="1600" dirty="0" smtClean="0">
                <a:solidFill>
                  <a:srgbClr val="FF0000"/>
                </a:solidFill>
                <a:latin typeface="新細明體" panose="02020500000000000000" pitchFamily="18" charset="-120"/>
              </a:rPr>
              <a:t>。</a:t>
            </a:r>
            <a:endParaRPr lang="en-US" altLang="zh-TW" sz="1600" dirty="0">
              <a:solidFill>
                <a:srgbClr val="FF0000"/>
              </a:solidFill>
              <a:latin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4979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5" grpId="0"/>
      <p:bldP spid="4" grpId="0" animBg="1"/>
      <p:bldP spid="30" grpId="0"/>
      <p:bldP spid="31" grpId="0"/>
      <p:bldP spid="10240" grpId="0"/>
      <p:bldP spid="10241" grpId="0"/>
      <p:bldP spid="10247" grpId="0"/>
      <p:bldP spid="10250" grpId="0"/>
      <p:bldP spid="102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960360"/>
              </p:ext>
            </p:extLst>
          </p:nvPr>
        </p:nvGraphicFramePr>
        <p:xfrm>
          <a:off x="5638800" y="2709636"/>
          <a:ext cx="5029200" cy="372451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02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即位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退位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天子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最高權力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189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漢獻帝劉協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曹操</a:t>
                      </a:r>
                      <a:endParaRPr lang="en-US" altLang="zh-CN" sz="16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0520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baseline="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魏文帝曹丕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曹丕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226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魏明帝曹叡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音銳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zh-HK" altLang="en-US" sz="16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曹叡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239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254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曹芳（沒廟號）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司馬懿</a:t>
                      </a:r>
                      <a:endParaRPr lang="en-US" altLang="zh-CN" sz="16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司馬師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254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曹髦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音毛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（沒廟號）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司馬師</a:t>
                      </a:r>
                      <a:endParaRPr lang="en-US" altLang="zh-CN" sz="16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司馬昭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魏元帝曹奐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（</a:t>
                      </a:r>
                      <a:r>
                        <a:rPr lang="zh-TW" altLang="en-US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音換</a:t>
                      </a:r>
                      <a:r>
                        <a:rPr lang="zh-TW" altLang="zh-HK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）</a:t>
                      </a:r>
                      <a:r>
                        <a:rPr lang="zh-CN" altLang="en-US" sz="1600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司馬昭</a:t>
                      </a:r>
                      <a:endParaRPr lang="en-US" altLang="zh-CN" sz="1600" dirty="0" smtClean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司馬炎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244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266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290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晉武帝（司馬炎）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 smtClean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司馬炎</a:t>
                      </a:r>
                      <a:endParaRPr lang="zh-HK" alt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3532"/>
            <a:ext cx="4180945" cy="4277177"/>
          </a:xfrm>
          <a:prstGeom prst="rect">
            <a:avLst/>
          </a:prstGeom>
          <a:noFill/>
          <a:ln w="28575">
            <a:solidFill>
              <a:srgbClr val="CCE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8179" y="5110709"/>
            <a:ext cx="4199965" cy="1323439"/>
          </a:xfrm>
          <a:prstGeom prst="rect">
            <a:avLst/>
          </a:prstGeom>
          <a:solidFill>
            <a:srgbClr val="CCECFF"/>
          </a:solidFill>
          <a:ln w="28575">
            <a:solidFill>
              <a:srgbClr val="CCEC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山濤 </a:t>
            </a:r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205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-283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，七賢中年齡最大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官二代，父親是宛句縣縣令。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歲才當官，投靠司馬懿，平步青雲。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後見司馬懿與曹氏宗室爭權，不知如何取捨，唯有急流勇退，成為隱士，得到善終。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80" y="371867"/>
            <a:ext cx="4199964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2</a:t>
            </a:r>
            <a:r>
              <a:rPr lang="en-US" altLang="zh-TW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. </a:t>
            </a:r>
            <a:r>
              <a:rPr lang="zh-CN" altLang="en-US" sz="2400" b="1" dirty="0" smtClean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政治</a:t>
            </a:r>
            <a:r>
              <a:rPr lang="zh-CN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的抉擇</a:t>
            </a:r>
            <a:r>
              <a:rPr lang="zh-TW" altLang="en-US" sz="24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：儒生與隱士</a:t>
            </a:r>
            <a:endParaRPr lang="en-US" sz="2400" b="1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77400" y="4419600"/>
            <a:ext cx="8382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ular Callout 9"/>
          <p:cNvSpPr/>
          <p:nvPr/>
        </p:nvSpPr>
        <p:spPr>
          <a:xfrm>
            <a:off x="4953000" y="833532"/>
            <a:ext cx="2590800" cy="1625024"/>
          </a:xfrm>
          <a:prstGeom prst="wedgeRectCallout">
            <a:avLst>
              <a:gd name="adj1" fmla="val -103975"/>
              <a:gd name="adj2" fmla="val 9746"/>
            </a:avLst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作為臣子，我應該向曹氏宗室效忠，但司馬懿一直照顧我。現在兩者決裂，我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應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如何</a:t>
            </a:r>
            <a:r>
              <a:rPr lang="zh-CN" alt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取捨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？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696200" y="833532"/>
            <a:ext cx="2971800" cy="83099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你認為山濤應如何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取捨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？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如果選錯，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山濤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便有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殺身之禍，</a:t>
            </a:r>
            <a:r>
              <a:rPr lang="zh-TW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於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是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他選擇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做一個隱士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rPr>
              <a:t>。</a:t>
            </a:r>
            <a:endParaRPr lang="en-US" altLang="zh-HK" sz="1600" b="1" dirty="0">
              <a:latin typeface="新細明體" panose="02020500000000000000" pitchFamily="18" charset="-120"/>
              <a:ea typeface="新細明體" panose="02020500000000000000" pitchFamily="18" charset="-120"/>
              <a:cs typeface="文鼎中鋼筆行楷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2795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1" y="894041"/>
            <a:ext cx="3560637" cy="530765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0" y="2199823"/>
            <a:ext cx="4180945" cy="4277177"/>
          </a:xfrm>
          <a:prstGeom prst="rect">
            <a:avLst/>
          </a:prstGeom>
          <a:noFill/>
          <a:ln w="3810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8305800" y="1117994"/>
            <a:ext cx="3654424" cy="584775"/>
            <a:chOff x="8305800" y="1117994"/>
            <a:chExt cx="3654424" cy="58477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8305800" y="1528465"/>
              <a:ext cx="1600200" cy="0"/>
            </a:xfrm>
            <a:prstGeom prst="line">
              <a:avLst/>
            </a:prstGeom>
            <a:ln w="28575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906000" y="1117994"/>
              <a:ext cx="2054224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冠：有身份的成年人才戴冠。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grpSp>
        <p:nvGrpSpPr>
          <p:cNvPr id="20" name="群組 19"/>
          <p:cNvGrpSpPr/>
          <p:nvPr/>
        </p:nvGrpSpPr>
        <p:grpSpPr>
          <a:xfrm>
            <a:off x="7696201" y="1757065"/>
            <a:ext cx="4264024" cy="2554545"/>
            <a:chOff x="7696201" y="1757065"/>
            <a:chExt cx="4264024" cy="2554545"/>
          </a:xfrm>
        </p:grpSpPr>
        <p:sp>
          <p:nvSpPr>
            <p:cNvPr id="5" name="Rectangle 4"/>
            <p:cNvSpPr/>
            <p:nvPr/>
          </p:nvSpPr>
          <p:spPr>
            <a:xfrm>
              <a:off x="10058400" y="1757065"/>
              <a:ext cx="1901825" cy="255454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儒生為了能夠隨時可以書寫，都隨身帶備毛筆，平時橫插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在</a:t>
              </a:r>
              <a:r>
                <a:rPr lang="zh-HK" altLang="zh-HK" sz="1600" dirty="0" smtClean="0"/>
                <a:t>髮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內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，有需要時便取出來用，稱為「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簪</a:t>
              </a:r>
              <a:r>
                <a:rPr lang="zh-TW" altLang="zh-HK" sz="1600" dirty="0">
                  <a:latin typeface="新細明體" panose="02020500000000000000" pitchFamily="18" charset="-120"/>
                </a:rPr>
                <a:t>（</a:t>
              </a:r>
              <a:r>
                <a:rPr lang="zh-TW" altLang="en-US" sz="1600" dirty="0">
                  <a:latin typeface="新細明體" panose="02020500000000000000" pitchFamily="18" charset="-120"/>
                </a:rPr>
                <a:t>音</a:t>
              </a:r>
              <a:r>
                <a:rPr lang="zh-HK" altLang="zh-HK" sz="1600" dirty="0"/>
                <a:t>鐕</a:t>
              </a:r>
              <a:r>
                <a:rPr lang="en-US" altLang="zh-HK" sz="1600" dirty="0">
                  <a:latin typeface="+mj-ea"/>
                </a:rPr>
                <a:t>(zaam1)</a:t>
              </a:r>
              <a:r>
                <a:rPr lang="zh-TW" altLang="zh-HK" sz="1600" dirty="0">
                  <a:latin typeface="新細明體" panose="02020500000000000000" pitchFamily="18" charset="-120"/>
                </a:rPr>
                <a:t>）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筆」。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而且為了可以輕易地插進頭髮內，毛筆的尾端都呈尖狀。</a:t>
              </a:r>
              <a:endParaRPr lang="zh-HK" alt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7696201" y="1985665"/>
              <a:ext cx="2362199" cy="38100"/>
            </a:xfrm>
            <a:prstGeom prst="line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群組 21"/>
          <p:cNvGrpSpPr/>
          <p:nvPr/>
        </p:nvGrpSpPr>
        <p:grpSpPr>
          <a:xfrm>
            <a:off x="8610601" y="3764357"/>
            <a:ext cx="3124200" cy="1275099"/>
            <a:chOff x="8610601" y="3779174"/>
            <a:chExt cx="3124200" cy="1260282"/>
          </a:xfrm>
        </p:grpSpPr>
        <p:sp>
          <p:nvSpPr>
            <p:cNvPr id="16" name="TextBox 15"/>
            <p:cNvSpPr txBox="1"/>
            <p:nvPr/>
          </p:nvSpPr>
          <p:spPr>
            <a:xfrm>
              <a:off x="10058400" y="4454681"/>
              <a:ext cx="1676401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儒服（讀書人服裝）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8" name="Elbow Connector 17"/>
            <p:cNvCxnSpPr/>
            <p:nvPr/>
          </p:nvCxnSpPr>
          <p:spPr>
            <a:xfrm>
              <a:off x="8610601" y="3779174"/>
              <a:ext cx="1447799" cy="685800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群組 14"/>
          <p:cNvGrpSpPr/>
          <p:nvPr/>
        </p:nvGrpSpPr>
        <p:grpSpPr>
          <a:xfrm>
            <a:off x="6781800" y="433091"/>
            <a:ext cx="5162550" cy="2314575"/>
            <a:chOff x="6781800" y="433091"/>
            <a:chExt cx="5162550" cy="2314575"/>
          </a:xfrm>
        </p:grpSpPr>
        <p:sp>
          <p:nvSpPr>
            <p:cNvPr id="19" name="TextBox 18"/>
            <p:cNvSpPr txBox="1"/>
            <p:nvPr/>
          </p:nvSpPr>
          <p:spPr>
            <a:xfrm>
              <a:off x="9696449" y="433091"/>
              <a:ext cx="2247901" cy="584775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簡牘：儒生在竹簡或木牘（木片）上寫字。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1" name="Elbow Connector 20"/>
            <p:cNvCxnSpPr/>
            <p:nvPr/>
          </p:nvCxnSpPr>
          <p:spPr>
            <a:xfrm flipV="1">
              <a:off x="6781800" y="601653"/>
              <a:ext cx="2914648" cy="2146013"/>
            </a:xfrm>
            <a:prstGeom prst="bentConnector3">
              <a:avLst>
                <a:gd name="adj1" fmla="val 306"/>
              </a:avLst>
            </a:prstGeom>
            <a:ln w="28575">
              <a:solidFill>
                <a:srgbClr val="00B0F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群組 23"/>
          <p:cNvGrpSpPr/>
          <p:nvPr/>
        </p:nvGrpSpPr>
        <p:grpSpPr>
          <a:xfrm>
            <a:off x="8763001" y="4728866"/>
            <a:ext cx="2819400" cy="1288197"/>
            <a:chOff x="8763001" y="4728866"/>
            <a:chExt cx="2819400" cy="1288197"/>
          </a:xfrm>
        </p:grpSpPr>
        <p:sp>
          <p:nvSpPr>
            <p:cNvPr id="23" name="TextBox 22"/>
            <p:cNvSpPr txBox="1"/>
            <p:nvPr/>
          </p:nvSpPr>
          <p:spPr>
            <a:xfrm>
              <a:off x="10058400" y="5186066"/>
              <a:ext cx="1524001" cy="830997"/>
            </a:xfrm>
            <a:prstGeom prst="rect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小刀：若發現簡牘上有錯字，便用小刀削去。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5" name="Elbow Connector 24"/>
            <p:cNvCxnSpPr>
              <a:endCxn id="23" idx="1"/>
            </p:cNvCxnSpPr>
            <p:nvPr/>
          </p:nvCxnSpPr>
          <p:spPr>
            <a:xfrm>
              <a:off x="8763001" y="4728866"/>
              <a:ext cx="1295399" cy="872699"/>
            </a:xfrm>
            <a:prstGeom prst="bentConnector3">
              <a:avLst/>
            </a:prstGeom>
            <a:ln w="28575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7"/>
          <p:cNvGrpSpPr/>
          <p:nvPr/>
        </p:nvGrpSpPr>
        <p:grpSpPr>
          <a:xfrm>
            <a:off x="511378" y="2510414"/>
            <a:ext cx="1546022" cy="338554"/>
            <a:chOff x="511378" y="2510414"/>
            <a:chExt cx="1546022" cy="338554"/>
          </a:xfrm>
        </p:grpSpPr>
        <p:sp>
          <p:nvSpPr>
            <p:cNvPr id="27" name="TextBox 26"/>
            <p:cNvSpPr txBox="1"/>
            <p:nvPr/>
          </p:nvSpPr>
          <p:spPr>
            <a:xfrm>
              <a:off x="511378" y="2510414"/>
              <a:ext cx="652112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頭巾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163490" y="2670726"/>
              <a:ext cx="893910" cy="0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群組 10"/>
          <p:cNvGrpSpPr/>
          <p:nvPr/>
        </p:nvGrpSpPr>
        <p:grpSpPr>
          <a:xfrm>
            <a:off x="444499" y="3556432"/>
            <a:ext cx="2133600" cy="1052454"/>
            <a:chOff x="444499" y="3556432"/>
            <a:chExt cx="2133600" cy="1052454"/>
          </a:xfrm>
        </p:grpSpPr>
        <p:sp>
          <p:nvSpPr>
            <p:cNvPr id="30" name="TextBox 29"/>
            <p:cNvSpPr txBox="1"/>
            <p:nvPr/>
          </p:nvSpPr>
          <p:spPr>
            <a:xfrm>
              <a:off x="444499" y="3556432"/>
              <a:ext cx="685800" cy="584775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袒胸露臂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1130299" y="3705703"/>
              <a:ext cx="1447800" cy="1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Elbow Connector 33"/>
            <p:cNvCxnSpPr/>
            <p:nvPr/>
          </p:nvCxnSpPr>
          <p:spPr>
            <a:xfrm>
              <a:off x="1134871" y="3846886"/>
              <a:ext cx="1295400" cy="762000"/>
            </a:xfrm>
            <a:prstGeom prst="bentConnector3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5915882" y="6230779"/>
            <a:ext cx="44473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孫機，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漢代物質文化資料圖說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，北京：文物出版社，</a:t>
            </a:r>
            <a:r>
              <a:rPr lang="en-US" altLang="zh-TW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1991</a:t>
            </a:r>
            <a:r>
              <a:rPr lang="zh-TW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，頁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279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4116387" y="3626597"/>
            <a:ext cx="599545" cy="597188"/>
            <a:chOff x="4116387" y="3626597"/>
            <a:chExt cx="599545" cy="597188"/>
          </a:xfrm>
        </p:grpSpPr>
        <p:sp>
          <p:nvSpPr>
            <p:cNvPr id="35" name="TextBox 34"/>
            <p:cNvSpPr txBox="1"/>
            <p:nvPr/>
          </p:nvSpPr>
          <p:spPr>
            <a:xfrm>
              <a:off x="4116387" y="3626597"/>
              <a:ext cx="599545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酒壺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4416158" y="3965152"/>
              <a:ext cx="0" cy="258633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群組 11"/>
          <p:cNvGrpSpPr/>
          <p:nvPr/>
        </p:nvGrpSpPr>
        <p:grpSpPr>
          <a:xfrm>
            <a:off x="3568699" y="2583598"/>
            <a:ext cx="609600" cy="684776"/>
            <a:chOff x="3568699" y="2583598"/>
            <a:chExt cx="609600" cy="684776"/>
          </a:xfrm>
        </p:grpSpPr>
        <p:sp>
          <p:nvSpPr>
            <p:cNvPr id="36" name="TextBox 35"/>
            <p:cNvSpPr txBox="1"/>
            <p:nvPr/>
          </p:nvSpPr>
          <p:spPr>
            <a:xfrm>
              <a:off x="3568699" y="2583598"/>
              <a:ext cx="609600" cy="338554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酒碗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3886642" y="2922153"/>
              <a:ext cx="0" cy="346221"/>
            </a:xfrm>
            <a:prstGeom prst="line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527688" y="251404"/>
            <a:ext cx="4561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山濤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成為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隱士後的言行打扮，與一般儒生有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什麼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分別？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請簡單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說明</a:t>
            </a:r>
            <a:r>
              <a:rPr lang="zh-CN" altLang="en-US" sz="1600" b="1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。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2924902" y="1040289"/>
            <a:ext cx="2391140" cy="1332162"/>
            <a:chOff x="2924902" y="1040289"/>
            <a:chExt cx="2391140" cy="1332162"/>
          </a:xfrm>
        </p:grpSpPr>
        <p:sp>
          <p:nvSpPr>
            <p:cNvPr id="45" name="Oval Callout 44"/>
            <p:cNvSpPr/>
            <p:nvPr/>
          </p:nvSpPr>
          <p:spPr>
            <a:xfrm>
              <a:off x="2924902" y="1040289"/>
              <a:ext cx="2333135" cy="1332162"/>
            </a:xfrm>
            <a:prstGeom prst="wedgeEllipseCallout">
              <a:avLst>
                <a:gd name="adj1" fmla="val -48402"/>
                <a:gd name="adj2" fmla="val 91937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132609" y="1323435"/>
              <a:ext cx="21834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我肯戴頭巾已經很好了，竹林七賢很多</a:t>
              </a:r>
              <a:r>
                <a:rPr lang="zh-TW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時是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披頭散</a:t>
              </a:r>
              <a:r>
                <a:rPr lang="zh-HK" altLang="en-US" sz="1600" dirty="0" smtClean="0"/>
                <a:t>髮</a:t>
              </a:r>
              <a:r>
                <a:rPr lang="zh-CN" altLang="en-US" sz="1600" dirty="0" smtClean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的</a:t>
              </a:r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01590" y="2199823"/>
            <a:ext cx="800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隱士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81469" y="887161"/>
            <a:ext cx="93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儒生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TextBox 41"/>
          <p:cNvSpPr txBox="1"/>
          <p:nvPr/>
        </p:nvSpPr>
        <p:spPr>
          <a:xfrm>
            <a:off x="527687" y="826162"/>
            <a:ext cx="23888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 smtClean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答案</a:t>
            </a:r>
            <a:r>
              <a:rPr lang="zh-CN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參考：</a:t>
            </a:r>
            <a:r>
              <a:rPr lang="zh-TW" altLang="en-US" sz="1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山濤不修邊幅，衣著隨便，與儒生衣冠整齊不同；而行為放浪，終日喝酒，與儒生專注辦公、讀書有很大差異。</a:t>
            </a:r>
            <a:endParaRPr lang="en-US" sz="1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1471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2" grpId="0"/>
      <p:bldP spid="6" grpId="0"/>
      <p:bldP spid="7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535" y="0"/>
            <a:ext cx="5152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22173" y="304800"/>
            <a:ext cx="4876799" cy="1815882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阮籍（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210-263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）家學淵源，父親阮瑀，為曹操文吏，位列建安七子之一。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司馬昭當權時，阮籍逼不得已（不敢得罪）當官，但總只願意做閑職，不當高官，與司馬氏保持距離。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阮籍經常飲酒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佯</a:t>
            </a:r>
            <a:r>
              <a:rPr lang="zh-TW" altLang="zh-HK" sz="1600">
                <a:latin typeface="新細明體" panose="02020500000000000000" pitchFamily="18" charset="-120"/>
              </a:rPr>
              <a:t>（</a:t>
            </a:r>
            <a:r>
              <a:rPr lang="zh-TW" altLang="en-US" sz="1600" smtClean="0">
                <a:latin typeface="新細明體" panose="02020500000000000000" pitchFamily="18" charset="-120"/>
              </a:rPr>
              <a:t>音羊</a:t>
            </a:r>
            <a:r>
              <a:rPr lang="zh-TW" altLang="zh-HK" sz="1600" smtClean="0">
                <a:latin typeface="新細明體" panose="02020500000000000000" pitchFamily="18" charset="-120"/>
              </a:rPr>
              <a:t>）</a:t>
            </a:r>
            <a:r>
              <a:rPr lang="zh-CN" altLang="en-US" sz="16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狂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。一次，司馬昭想為兒子司馬炎娶阮籍女，阮籍大醉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60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日，司馬昭只得作罷。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阮籍政治上沒大作為，但得到善終。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3883834"/>
            <a:ext cx="4328475" cy="28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533401" y="152400"/>
            <a:ext cx="5472437" cy="3733800"/>
            <a:chOff x="533401" y="152400"/>
            <a:chExt cx="5472437" cy="37338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1" y="152400"/>
              <a:ext cx="5472437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981200" y="983397"/>
              <a:ext cx="31092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為什麼阮籍經常喝醉？</a:t>
              </a:r>
              <a:endPara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  <a:p>
              <a:r>
                <a:rPr lang="zh-CN" altLang="en-US" sz="2400" dirty="0">
                  <a:latin typeface="新細明體" panose="02020500000000000000" pitchFamily="18" charset="-120"/>
                  <a:ea typeface="新細明體" panose="02020500000000000000" pitchFamily="18" charset="-120"/>
                  <a:cs typeface="文鼎中鋼筆行楷" panose="02010609010101010101" pitchFamily="49" charset="-120"/>
                </a:rPr>
                <a:t>為何不直接拒絕司馬昭的提親？</a:t>
              </a:r>
              <a:endParaRPr lang="en-US" sz="2400" dirty="0">
                <a:latin typeface="新細明體" panose="02020500000000000000" pitchFamily="18" charset="-120"/>
                <a:ea typeface="新細明體" panose="02020500000000000000" pitchFamily="18" charset="-120"/>
                <a:cs typeface="文鼎中鋼筆行楷" panose="02010609010101010101" pitchFamily="49" charset="-120"/>
              </a:endParaRPr>
            </a:p>
          </p:txBody>
        </p:sp>
      </p:grpSp>
      <p:sp>
        <p:nvSpPr>
          <p:cNvPr id="4" name="文字方塊 3"/>
          <p:cNvSpPr txBox="1"/>
          <p:nvPr/>
        </p:nvSpPr>
        <p:spPr>
          <a:xfrm>
            <a:off x="360403" y="827525"/>
            <a:ext cx="1107996" cy="461665"/>
          </a:xfrm>
          <a:prstGeom prst="rect">
            <a:avLst/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想一想</a:t>
            </a:r>
            <a:endParaRPr lang="zh-HK" alt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6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2048</Words>
  <Application>Microsoft Office PowerPoint</Application>
  <PresentationFormat>Widescreen</PresentationFormat>
  <Paragraphs>215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微軟正黑體</vt:lpstr>
      <vt:lpstr>新細明體</vt:lpstr>
      <vt:lpstr>文鼎中特廣告體</vt:lpstr>
      <vt:lpstr>文鼎中鋼筆行楷</vt:lpstr>
      <vt:lpstr>文鼎行楷碑體</vt:lpstr>
      <vt:lpstr>文鼎誰的字體</vt:lpstr>
      <vt:lpstr>Arial</vt:lpstr>
      <vt:lpstr>Calibri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swcheung</dc:creator>
  <cp:lastModifiedBy>LO, Ka-yan</cp:lastModifiedBy>
  <cp:revision>203</cp:revision>
  <dcterms:created xsi:type="dcterms:W3CDTF">2019-12-15T01:39:14Z</dcterms:created>
  <dcterms:modified xsi:type="dcterms:W3CDTF">2022-11-17T01:14:48Z</dcterms:modified>
</cp:coreProperties>
</file>